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43" r:id="rId3"/>
    <p:sldId id="344" r:id="rId4"/>
    <p:sldId id="311" r:id="rId5"/>
    <p:sldId id="390" r:id="rId6"/>
    <p:sldId id="391" r:id="rId7"/>
    <p:sldId id="392" r:id="rId8"/>
    <p:sldId id="393" r:id="rId9"/>
    <p:sldId id="257" r:id="rId10"/>
    <p:sldId id="394" r:id="rId11"/>
    <p:sldId id="395" r:id="rId12"/>
    <p:sldId id="396" r:id="rId13"/>
    <p:sldId id="259" r:id="rId14"/>
    <p:sldId id="260" r:id="rId15"/>
    <p:sldId id="261" r:id="rId16"/>
    <p:sldId id="258" r:id="rId17"/>
    <p:sldId id="262" r:id="rId18"/>
    <p:sldId id="263" r:id="rId19"/>
    <p:sldId id="389" r:id="rId20"/>
    <p:sldId id="266" r:id="rId21"/>
    <p:sldId id="264" r:id="rId22"/>
    <p:sldId id="265" r:id="rId23"/>
    <p:sldId id="312" r:id="rId24"/>
    <p:sldId id="397" r:id="rId25"/>
    <p:sldId id="398" r:id="rId26"/>
    <p:sldId id="325" r:id="rId27"/>
    <p:sldId id="267" r:id="rId28"/>
    <p:sldId id="268" r:id="rId29"/>
    <p:sldId id="270" r:id="rId30"/>
    <p:sldId id="271" r:id="rId31"/>
    <p:sldId id="274" r:id="rId32"/>
    <p:sldId id="275" r:id="rId33"/>
    <p:sldId id="290" r:id="rId34"/>
    <p:sldId id="339" r:id="rId35"/>
    <p:sldId id="340" r:id="rId36"/>
    <p:sldId id="341" r:id="rId37"/>
    <p:sldId id="277" r:id="rId38"/>
    <p:sldId id="278" r:id="rId39"/>
    <p:sldId id="331" r:id="rId40"/>
    <p:sldId id="279" r:id="rId41"/>
    <p:sldId id="280" r:id="rId42"/>
    <p:sldId id="281" r:id="rId43"/>
    <p:sldId id="286" r:id="rId44"/>
    <p:sldId id="287" r:id="rId45"/>
    <p:sldId id="288" r:id="rId46"/>
    <p:sldId id="333" r:id="rId47"/>
    <p:sldId id="332" r:id="rId48"/>
    <p:sldId id="338" r:id="rId49"/>
    <p:sldId id="334" r:id="rId50"/>
    <p:sldId id="399" r:id="rId5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E310A-9945-4855-ADF8-F0FEC85E7638}" type="datetimeFigureOut">
              <a:rPr lang="ru-RU" smtClean="0"/>
              <a:pPr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9D0C2-FE67-4D34-BA79-CB92C3E20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9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5910B-7864-443C-8E92-17B1FCCB600D}" type="slidenum">
              <a:rPr lang="en-US"/>
              <a:pPr/>
              <a:t>2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98513"/>
            <a:ext cx="4264025" cy="319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57688"/>
            <a:ext cx="5029200" cy="4133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EF260-F1A4-48A6-8ED3-0D58C116F48C}" type="slidenum">
              <a:rPr lang="ru-RU"/>
              <a:pPr/>
              <a:t>25</a:t>
            </a:fld>
            <a:endParaRPr lang="ru-RU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2743200"/>
            <a:ext cx="3695700" cy="1747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81500" y="2743200"/>
            <a:ext cx="3695700" cy="1747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7505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Atemwege_zu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ru.wikipedia.org/wiki/%D0%A4%D0%B0%D0%B9%D0%BB:Atemwege_frei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ПЕРВАЯ ПОМОЩЬ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615298"/>
            <a:ext cx="91440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3. Открыть дыхательные пути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5" name="Рисунок 7" descr="Atemwege zu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71942"/>
            <a:ext cx="392909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6" descr="Atemwege frei.JPG">
            <a:hlinkClick r:id="rId4"/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000481"/>
            <a:ext cx="3714776" cy="2643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28596" y="2786058"/>
            <a:ext cx="4040188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«Закрытые»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дыхательные пути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28596" y="2071678"/>
            <a:ext cx="4040188" cy="5715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Голова не запрокинута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5072066" y="2071678"/>
            <a:ext cx="3754436" cy="57150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Голова  запрокинута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5072066" y="2786058"/>
            <a:ext cx="3754436" cy="10001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«Открытые»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дыхательные пути</a:t>
            </a:r>
          </a:p>
        </p:txBody>
      </p:sp>
    </p:spTree>
    <p:extLst>
      <p:ext uri="{BB962C8B-B14F-4D97-AF65-F5344CB8AC3E}">
        <p14:creationId xmlns:p14="http://schemas.microsoft.com/office/powerpoint/2010/main" val="34470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3. Открыть дыхательные пути.</a:t>
            </a:r>
            <a:br>
              <a:rPr lang="ru-RU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Запрокидывание головы.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4" name="Picture 6" descr="DPP_179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857364"/>
            <a:ext cx="3214710" cy="445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4282" y="2571744"/>
            <a:ext cx="50006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Запрокинуть голову</a:t>
            </a:r>
            <a:endParaRPr lang="ru-RU" sz="2800" dirty="0"/>
          </a:p>
          <a:p>
            <a:pPr>
              <a:buFont typeface="Wingdings" pitchFamily="2" charset="2"/>
              <a:buChar char="ü"/>
            </a:pPr>
            <a:endParaRPr lang="ru-RU" sz="2800" dirty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Подтянуть </a:t>
            </a:r>
            <a:r>
              <a:rPr lang="ru-RU" sz="2800" dirty="0"/>
              <a:t>подбородок вверх</a:t>
            </a:r>
          </a:p>
          <a:p>
            <a:pPr>
              <a:buFont typeface="Wingdings" pitchFamily="2" charset="2"/>
              <a:buChar char="ü"/>
            </a:pP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348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Adult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349500"/>
            <a:ext cx="63722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231775" y="862013"/>
            <a:ext cx="6467475" cy="2112962"/>
          </a:xfrm>
          <a:prstGeom prst="rect">
            <a:avLst/>
          </a:prstGeom>
          <a:solidFill>
            <a:srgbClr val="EAEAE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Оценить дыхание (10 сек) по принципу:</a:t>
            </a:r>
          </a:p>
          <a:p>
            <a:endParaRPr lang="ru-RU" sz="2400" b="1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ВИДЕТЬ</a:t>
            </a: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       движения грудной клетки</a:t>
            </a:r>
          </a:p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СЛЫШАТЬ</a:t>
            </a: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   шум выдоха</a:t>
            </a:r>
          </a:p>
          <a:p>
            <a:r>
              <a:rPr lang="ru-RU" sz="2800" b="1">
                <a:solidFill>
                  <a:srgbClr val="FF0000"/>
                </a:solidFill>
                <a:latin typeface="Comic Sans MS" pitchFamily="66" charset="0"/>
              </a:rPr>
              <a:t>ОЩУЩАТЬ</a:t>
            </a: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   выдох своей щекой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Adult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0"/>
            <a:ext cx="4314826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2698750" y="304800"/>
            <a:ext cx="6445250" cy="3416320"/>
          </a:xfrm>
          <a:prstGeom prst="rect">
            <a:avLst/>
          </a:prstGeom>
          <a:solidFill>
            <a:srgbClr val="EAEAE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Если дыхания нет: 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Вызвать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спецбригаду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Сообщите диспетчеру: «Пострадавший без сознания и не дышит! »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Тотчас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начать непрямой массаж грудной клетки в темпе 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100-120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в минуту </a:t>
            </a:r>
            <a:endParaRPr lang="ru-RU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на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глубину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5-6 см!!!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ChangeArrowheads="1"/>
          </p:cNvSpPr>
          <p:nvPr/>
        </p:nvSpPr>
        <p:spPr bwMode="auto">
          <a:xfrm>
            <a:off x="5257800" y="0"/>
            <a:ext cx="3851275" cy="6021388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Impact" pitchFamily="34" charset="0"/>
            </a:endParaRPr>
          </a:p>
        </p:txBody>
      </p:sp>
      <p:pic>
        <p:nvPicPr>
          <p:cNvPr id="14339" name="Picture 15" descr="Adult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9075" y="11113"/>
            <a:ext cx="38100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158750" y="1125538"/>
            <a:ext cx="5675313" cy="954087"/>
          </a:xfrm>
          <a:prstGeom prst="rect">
            <a:avLst/>
          </a:prstGeom>
          <a:solidFill>
            <a:srgbClr val="EAEAE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Провести  </a:t>
            </a:r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30 </a:t>
            </a: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 массажных толчков</a:t>
            </a:r>
          </a:p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подряд</a:t>
            </a:r>
          </a:p>
        </p:txBody>
      </p:sp>
      <p:sp>
        <p:nvSpPr>
          <p:cNvPr id="14344" name="AutoShape 13"/>
          <p:cNvSpPr>
            <a:spLocks noChangeArrowheads="1"/>
          </p:cNvSpPr>
          <p:nvPr/>
        </p:nvSpPr>
        <p:spPr bwMode="auto">
          <a:xfrm>
            <a:off x="1116013" y="3789363"/>
            <a:ext cx="3095625" cy="1079500"/>
          </a:xfrm>
          <a:prstGeom prst="wedgeEllipseCallout">
            <a:avLst>
              <a:gd name="adj1" fmla="val 138153"/>
              <a:gd name="adj2" fmla="val -13384"/>
            </a:avLst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/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1835150" y="3790950"/>
            <a:ext cx="186621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tx2">
                    <a:lumMod val="75000"/>
                  </a:schemeClr>
                </a:solidFill>
              </a:rPr>
              <a:t>30 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Adult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213" y="381000"/>
            <a:ext cx="5030787" cy="54721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11267" name="Picture 13" descr="Adult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0800"/>
            <a:ext cx="2762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107950" y="3860800"/>
            <a:ext cx="4983163" cy="1196975"/>
          </a:xfrm>
          <a:prstGeom prst="rect">
            <a:avLst/>
          </a:prstGeom>
          <a:solidFill>
            <a:srgbClr val="EAEAE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Запрокинуть голову для </a:t>
            </a:r>
          </a:p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восстановления проходимости </a:t>
            </a:r>
          </a:p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дыхательных путей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7"/>
          <p:cNvSpPr>
            <a:spLocks noChangeArrowheads="1"/>
          </p:cNvSpPr>
          <p:nvPr/>
        </p:nvSpPr>
        <p:spPr bwMode="auto">
          <a:xfrm>
            <a:off x="4284663" y="2420938"/>
            <a:ext cx="4859337" cy="331311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2400">
              <a:latin typeface="Impact" pitchFamily="34" charset="0"/>
            </a:endParaRPr>
          </a:p>
        </p:txBody>
      </p:sp>
      <p:sp>
        <p:nvSpPr>
          <p:cNvPr id="15363" name="Rectangle 16"/>
          <p:cNvSpPr>
            <a:spLocks noChangeArrowheads="1"/>
          </p:cNvSpPr>
          <p:nvPr/>
        </p:nvSpPr>
        <p:spPr bwMode="auto">
          <a:xfrm>
            <a:off x="684213" y="117475"/>
            <a:ext cx="3600450" cy="446405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2400">
              <a:latin typeface="Impact" pitchFamily="34" charset="0"/>
            </a:endParaRPr>
          </a:p>
        </p:txBody>
      </p:sp>
      <p:pic>
        <p:nvPicPr>
          <p:cNvPr id="15364" name="Picture 14" descr="Adult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565400"/>
            <a:ext cx="3810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3" descr="Adult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" y="260350"/>
            <a:ext cx="3368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11"/>
          <p:cNvSpPr txBox="1">
            <a:spLocks noChangeArrowheads="1"/>
          </p:cNvSpPr>
          <p:nvPr/>
        </p:nvSpPr>
        <p:spPr bwMode="auto">
          <a:xfrm>
            <a:off x="4284663" y="838200"/>
            <a:ext cx="4859337" cy="1569660"/>
          </a:xfrm>
          <a:prstGeom prst="rect">
            <a:avLst/>
          </a:prstGeom>
          <a:solidFill>
            <a:srgbClr val="EAEAE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 Зажать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пальцами его нос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>
                <a:solidFill>
                  <a:srgbClr val="FF0000"/>
                </a:solidFill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Сделать 2 эффективных искусственных вдоха «рот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в рот»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685800" y="4572000"/>
            <a:ext cx="4267200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Blip>
                <a:blip r:embed="rId4"/>
              </a:buBlip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Объем вдоха </a:t>
            </a:r>
            <a:r>
              <a:rPr lang="ru-RU" sz="2400" b="1" dirty="0" smtClean="0">
                <a:solidFill>
                  <a:srgbClr val="002060"/>
                </a:solidFill>
              </a:rPr>
              <a:t>400 мл</a:t>
            </a:r>
            <a:endParaRPr lang="ru-RU" sz="24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Blip>
                <a:blip r:embed="rId4"/>
              </a:buBlip>
            </a:pP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Визуальный контроль –   приподнимание грудной </a:t>
            </a:r>
            <a:r>
              <a:rPr lang="ru-RU" sz="2400" b="1" dirty="0" smtClean="0">
                <a:solidFill>
                  <a:srgbClr val="002060"/>
                </a:solidFill>
              </a:rPr>
              <a:t>клетки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Adult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52738"/>
            <a:ext cx="3810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5" descr="Adult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3810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2117725" y="333375"/>
            <a:ext cx="6888163" cy="1196975"/>
          </a:xfrm>
          <a:prstGeom prst="rect">
            <a:avLst/>
          </a:prstGeom>
          <a:solidFill>
            <a:srgbClr val="EAEAE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Продолжать реанимацию в соотношении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30 толчков : 2 вдоха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до прибытия специализированной помощи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339975" y="2819400"/>
            <a:ext cx="3455988" cy="1546224"/>
            <a:chOff x="1837" y="914"/>
            <a:chExt cx="2177" cy="974"/>
          </a:xfrm>
        </p:grpSpPr>
        <p:sp>
          <p:nvSpPr>
            <p:cNvPr id="16395" name="Oval 13"/>
            <p:cNvSpPr>
              <a:spLocks noChangeArrowheads="1"/>
            </p:cNvSpPr>
            <p:nvPr/>
          </p:nvSpPr>
          <p:spPr bwMode="auto">
            <a:xfrm>
              <a:off x="1837" y="935"/>
              <a:ext cx="2177" cy="9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Impact" pitchFamily="34" charset="0"/>
              </a:endParaRP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2139" y="914"/>
              <a:ext cx="1591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8000" b="1" dirty="0" smtClean="0">
                  <a:solidFill>
                    <a:schemeClr val="tx2">
                      <a:lumMod val="75000"/>
                    </a:schemeClr>
                  </a:solidFill>
                </a:rPr>
                <a:t>30 : </a:t>
              </a:r>
              <a:r>
                <a:rPr lang="ru-RU" sz="8000" b="1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Если Вы не умеете делать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искусственное дыхание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или у Вас нет опыта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делайте только массаж сердца!!!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457200" y="1357745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Электричество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3186545" y="2160702"/>
            <a:ext cx="182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Утопление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5257800" y="1364672"/>
            <a:ext cx="1905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Токсическое воздействие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5945129" y="2867806"/>
            <a:ext cx="149629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Травма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1386070" y="5633624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Лекарства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4953000" y="4816870"/>
            <a:ext cx="2819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0000FF"/>
                </a:solidFill>
                <a:latin typeface="Arial Black" pitchFamily="34" charset="0"/>
              </a:rPr>
              <a:t>Аллергическая реакция</a:t>
            </a:r>
            <a:endParaRPr lang="en-US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82" y="213079"/>
            <a:ext cx="9144000" cy="983673"/>
          </a:xfrm>
        </p:spPr>
        <p:txBody>
          <a:bodyPr/>
          <a:lstStyle/>
          <a:p>
            <a:pPr algn="ctr"/>
            <a:r>
              <a:rPr lang="ru-RU" dirty="0" smtClean="0"/>
              <a:t>Опасность!</a:t>
            </a:r>
            <a:endParaRPr lang="ru-RU" dirty="0"/>
          </a:p>
        </p:txBody>
      </p:sp>
      <p:pic>
        <p:nvPicPr>
          <p:cNvPr id="2050" name="Picture 2" descr="Electricity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1727077"/>
            <a:ext cx="1482204" cy="123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r u scared of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12861"/>
            <a:ext cx="2016305" cy="122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edle And Syrin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0" y="5420799"/>
            <a:ext cx="1006980" cy="11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к это устроено: Работа травматолога &quot; Town-Ya1.Ru - Только лучшее. Информационно-развлекательный портал Якутс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6008"/>
            <a:ext cx="1471640" cy="172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опулярные - Новости - Новости Мариупол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03" y="5316474"/>
            <a:ext cx="1823634" cy="136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Курящий скеле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20" y="763968"/>
            <a:ext cx="1371600" cy="219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Инородные тела в дыхательных путях и не только: первая помощь - Медицинский портал &quot;МЕД-инфо&quot;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7"/>
          <a:stretch/>
        </p:blipFill>
        <p:spPr bwMode="auto">
          <a:xfrm>
            <a:off x="1707592" y="3716212"/>
            <a:ext cx="1478953" cy="129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597" y="3339953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Инородное тело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00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0" y="133350"/>
            <a:ext cx="4714875" cy="67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 descr="StableSid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8713" y="2133600"/>
            <a:ext cx="3810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5" descr="StableSid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133600"/>
            <a:ext cx="3810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AutoShape 13"/>
          <p:cNvSpPr>
            <a:spLocks noChangeArrowheads="1"/>
          </p:cNvSpPr>
          <p:nvPr/>
        </p:nvSpPr>
        <p:spPr bwMode="auto">
          <a:xfrm>
            <a:off x="4211638" y="3716338"/>
            <a:ext cx="576262" cy="360362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EAEAE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Impact" pitchFamily="34" charset="0"/>
            </a:endParaRPr>
          </a:p>
        </p:txBody>
      </p:sp>
      <p:sp>
        <p:nvSpPr>
          <p:cNvPr id="17417" name="AutoShape 14"/>
          <p:cNvSpPr>
            <a:spLocks noChangeArrowheads="1"/>
          </p:cNvSpPr>
          <p:nvPr/>
        </p:nvSpPr>
        <p:spPr bwMode="auto">
          <a:xfrm>
            <a:off x="8567738" y="3644900"/>
            <a:ext cx="576262" cy="360363"/>
          </a:xfrm>
          <a:prstGeom prst="rightArrow">
            <a:avLst>
              <a:gd name="adj1" fmla="val 50000"/>
              <a:gd name="adj2" fmla="val 39978"/>
            </a:avLst>
          </a:prstGeom>
          <a:solidFill>
            <a:srgbClr val="EAEAE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400">
              <a:latin typeface="Impact" pitchFamily="34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81000" y="609600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Если самостоятельное дыхание появилось до прибытия специализированной помощи, придать пострадавшему стабильное боковое положение.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11" descr="StableSid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Цеп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79450"/>
            <a:ext cx="821055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0" y="4149725"/>
            <a:ext cx="9144000" cy="2677656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Blip>
                <a:blip r:embed="rId3"/>
              </a:buBlip>
            </a:pP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Первое звено - ранний вызов обученного персонала.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Второе – ранняя сердечно-легочная реанимация до приезда обученных бригад </a:t>
            </a:r>
          </a:p>
          <a:p>
            <a:pPr lvl="1">
              <a:buFontTx/>
              <a:buBlip>
                <a:blip r:embed="rId3"/>
              </a:buBlip>
            </a:pP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Третье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– ранняя </a:t>
            </a:r>
            <a:r>
              <a:rPr lang="ru-RU" sz="2400" b="1" i="1" dirty="0" err="1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дефибрилляция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. </a:t>
            </a:r>
          </a:p>
          <a:p>
            <a:pPr lvl="1">
              <a:buFontTx/>
              <a:buBlip>
                <a:blip r:embed="rId3"/>
              </a:buBlip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Четвертое – 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раннее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оказание специализированной медицинской помощи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468313" y="115888"/>
            <a:ext cx="84851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«Цепочка выживания» при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внезапной смерти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CC"/>
                </a:solidFill>
              </a:rPr>
              <a:t>Прекращение эффективной СЛР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/>
              <a:t>Появление самостоятельного дыхания</a:t>
            </a:r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endParaRPr lang="ru-RU" dirty="0" smtClean="0"/>
          </a:p>
          <a:p>
            <a:pPr marL="0">
              <a:spcBef>
                <a:spcPts val="0"/>
              </a:spcBef>
              <a:buFont typeface="Wingdings" pitchFamily="2" charset="2"/>
              <a:buChar char="ü"/>
            </a:pPr>
            <a:r>
              <a:rPr lang="ru-RU" dirty="0" smtClean="0"/>
              <a:t>Восстановление самостоятельных сердечных сокращений, обеспечивающих достаточное кровообращение 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 smtClean="0"/>
              <a:t>(появление пульса на периферических артериях)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5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7800" y="2133600"/>
            <a:ext cx="5257800" cy="774700"/>
            <a:chOff x="3784" y="1235"/>
            <a:chExt cx="2541" cy="540"/>
          </a:xfrm>
        </p:grpSpPr>
        <p:sp>
          <p:nvSpPr>
            <p:cNvPr id="331779" name="AutoShape 3"/>
            <p:cNvSpPr>
              <a:spLocks noChangeArrowheads="1"/>
            </p:cNvSpPr>
            <p:nvPr/>
          </p:nvSpPr>
          <p:spPr bwMode="auto">
            <a:xfrm>
              <a:off x="3812" y="1235"/>
              <a:ext cx="2274" cy="540"/>
            </a:xfrm>
            <a:prstGeom prst="homePlate">
              <a:avLst>
                <a:gd name="adj" fmla="val 105278"/>
              </a:avLst>
            </a:prstGeom>
            <a:solidFill>
              <a:srgbClr val="CC0000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780" name="Text Box 4"/>
            <p:cNvSpPr txBox="1">
              <a:spLocks noChangeArrowheads="1"/>
            </p:cNvSpPr>
            <p:nvPr/>
          </p:nvSpPr>
          <p:spPr bwMode="auto">
            <a:xfrm>
              <a:off x="3784" y="1247"/>
              <a:ext cx="2541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lIns="91436" tIns="45718" rIns="91436" bIns="45718"/>
            <a:lstStyle/>
            <a:p>
              <a:pPr marL="365125" lvl="1" indent="-261938" defTabSz="825500" eaLnBrk="0" hangingPunct="0">
                <a:spcAft>
                  <a:spcPct val="50000"/>
                </a:spcAft>
                <a:buClr>
                  <a:srgbClr val="E00724"/>
                </a:buClr>
              </a:pPr>
              <a:r>
                <a:rPr lang="en-US" sz="3200">
                  <a:solidFill>
                    <a:srgbClr val="99FF99"/>
                  </a:solidFill>
                  <a:latin typeface="Georgia" pitchFamily="18" charset="0"/>
                </a:rPr>
                <a:t>Частота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47800" y="2971800"/>
            <a:ext cx="5257800" cy="774700"/>
            <a:chOff x="3784" y="1865"/>
            <a:chExt cx="2541" cy="540"/>
          </a:xfrm>
        </p:grpSpPr>
        <p:sp>
          <p:nvSpPr>
            <p:cNvPr id="331782" name="AutoShape 6"/>
            <p:cNvSpPr>
              <a:spLocks noChangeArrowheads="1"/>
            </p:cNvSpPr>
            <p:nvPr/>
          </p:nvSpPr>
          <p:spPr bwMode="auto">
            <a:xfrm>
              <a:off x="3812" y="1865"/>
              <a:ext cx="2274" cy="540"/>
            </a:xfrm>
            <a:prstGeom prst="homePlate">
              <a:avLst>
                <a:gd name="adj" fmla="val 105278"/>
              </a:avLst>
            </a:prstGeom>
            <a:solidFill>
              <a:srgbClr val="CC0000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783" name="Text Box 7"/>
            <p:cNvSpPr txBox="1">
              <a:spLocks noChangeArrowheads="1"/>
            </p:cNvSpPr>
            <p:nvPr/>
          </p:nvSpPr>
          <p:spPr bwMode="auto">
            <a:xfrm>
              <a:off x="3784" y="1865"/>
              <a:ext cx="2541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lIns="91436" tIns="45718" rIns="91436" bIns="45718"/>
            <a:lstStyle/>
            <a:p>
              <a:pPr marL="365125" lvl="1" indent="-261938" defTabSz="825500" eaLnBrk="0" hangingPunct="0">
                <a:spcAft>
                  <a:spcPct val="50000"/>
                </a:spcAft>
                <a:buClr>
                  <a:srgbClr val="E00724"/>
                </a:buClr>
              </a:pPr>
              <a:r>
                <a:rPr lang="en-US" sz="3200">
                  <a:solidFill>
                    <a:srgbClr val="99FF99"/>
                  </a:solidFill>
                  <a:latin typeface="Georgia" pitchFamily="18" charset="0"/>
                </a:rPr>
                <a:t>Глубина</a:t>
              </a:r>
              <a:endParaRPr lang="en-US" sz="3800">
                <a:solidFill>
                  <a:srgbClr val="99FF99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447800" y="3810000"/>
            <a:ext cx="5257800" cy="774700"/>
            <a:chOff x="3784" y="2495"/>
            <a:chExt cx="2541" cy="540"/>
          </a:xfrm>
        </p:grpSpPr>
        <p:sp>
          <p:nvSpPr>
            <p:cNvPr id="331785" name="AutoShape 9"/>
            <p:cNvSpPr>
              <a:spLocks noChangeArrowheads="1"/>
            </p:cNvSpPr>
            <p:nvPr/>
          </p:nvSpPr>
          <p:spPr bwMode="auto">
            <a:xfrm>
              <a:off x="3812" y="2495"/>
              <a:ext cx="2274" cy="540"/>
            </a:xfrm>
            <a:prstGeom prst="homePlate">
              <a:avLst>
                <a:gd name="adj" fmla="val 105278"/>
              </a:avLst>
            </a:prstGeom>
            <a:solidFill>
              <a:srgbClr val="CC0000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786" name="Text Box 10"/>
            <p:cNvSpPr txBox="1">
              <a:spLocks noChangeArrowheads="1"/>
            </p:cNvSpPr>
            <p:nvPr/>
          </p:nvSpPr>
          <p:spPr bwMode="auto">
            <a:xfrm>
              <a:off x="3784" y="2495"/>
              <a:ext cx="2541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lIns="91436" tIns="45718" rIns="91436" bIns="45718"/>
            <a:lstStyle/>
            <a:p>
              <a:pPr marL="365125" lvl="1" indent="-261938" defTabSz="825500" eaLnBrk="0" hangingPunct="0">
                <a:spcAft>
                  <a:spcPct val="50000"/>
                </a:spcAft>
                <a:buClr>
                  <a:srgbClr val="E00724"/>
                </a:buClr>
              </a:pPr>
              <a:r>
                <a:rPr lang="en-US" sz="3200">
                  <a:solidFill>
                    <a:srgbClr val="99FF99"/>
                  </a:solidFill>
                  <a:latin typeface="Georgia" pitchFamily="18" charset="0"/>
                </a:rPr>
                <a:t>Декомпрессия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447800" y="5486400"/>
            <a:ext cx="5257800" cy="774700"/>
            <a:chOff x="3784" y="3119"/>
            <a:chExt cx="2541" cy="540"/>
          </a:xfrm>
        </p:grpSpPr>
        <p:sp>
          <p:nvSpPr>
            <p:cNvPr id="331791" name="AutoShape 15"/>
            <p:cNvSpPr>
              <a:spLocks noChangeArrowheads="1"/>
            </p:cNvSpPr>
            <p:nvPr/>
          </p:nvSpPr>
          <p:spPr bwMode="auto">
            <a:xfrm>
              <a:off x="3812" y="3119"/>
              <a:ext cx="2274" cy="540"/>
            </a:xfrm>
            <a:prstGeom prst="homePlate">
              <a:avLst>
                <a:gd name="adj" fmla="val 105278"/>
              </a:avLst>
            </a:prstGeom>
            <a:solidFill>
              <a:srgbClr val="CC0000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792" name="Text Box 16"/>
            <p:cNvSpPr txBox="1">
              <a:spLocks noChangeArrowheads="1"/>
            </p:cNvSpPr>
            <p:nvPr/>
          </p:nvSpPr>
          <p:spPr bwMode="auto">
            <a:xfrm>
              <a:off x="3784" y="3119"/>
              <a:ext cx="2541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lIns="91436" tIns="45718" rIns="91436" bIns="45718"/>
            <a:lstStyle/>
            <a:p>
              <a:pPr marL="365125" lvl="1" indent="-261938" defTabSz="825500" eaLnBrk="0" hangingPunct="0">
                <a:spcAft>
                  <a:spcPct val="50000"/>
                </a:spcAft>
                <a:buClr>
                  <a:srgbClr val="E00724"/>
                </a:buClr>
              </a:pPr>
              <a:r>
                <a:rPr lang="en-US" sz="3200">
                  <a:solidFill>
                    <a:srgbClr val="99FF99"/>
                  </a:solidFill>
                  <a:latin typeface="Georgia" pitchFamily="18" charset="0"/>
                </a:rPr>
                <a:t>Вентиляция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447800" y="4648200"/>
            <a:ext cx="5257800" cy="774700"/>
            <a:chOff x="3784" y="3119"/>
            <a:chExt cx="2541" cy="540"/>
          </a:xfrm>
        </p:grpSpPr>
        <p:sp>
          <p:nvSpPr>
            <p:cNvPr id="331794" name="AutoShape 18"/>
            <p:cNvSpPr>
              <a:spLocks noChangeArrowheads="1"/>
            </p:cNvSpPr>
            <p:nvPr/>
          </p:nvSpPr>
          <p:spPr bwMode="auto">
            <a:xfrm>
              <a:off x="3812" y="3119"/>
              <a:ext cx="2274" cy="540"/>
            </a:xfrm>
            <a:prstGeom prst="homePlate">
              <a:avLst>
                <a:gd name="adj" fmla="val 105278"/>
              </a:avLst>
            </a:prstGeom>
            <a:solidFill>
              <a:srgbClr val="CC0000"/>
            </a:solidFill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795" name="Text Box 19"/>
            <p:cNvSpPr txBox="1">
              <a:spLocks noChangeArrowheads="1"/>
            </p:cNvSpPr>
            <p:nvPr/>
          </p:nvSpPr>
          <p:spPr bwMode="auto">
            <a:xfrm>
              <a:off x="3784" y="3119"/>
              <a:ext cx="2541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808080"/>
              </a:outerShdw>
            </a:effectLst>
          </p:spPr>
          <p:txBody>
            <a:bodyPr lIns="91436" tIns="45718" rIns="91436" bIns="45718"/>
            <a:lstStyle/>
            <a:p>
              <a:pPr marL="365125" lvl="1" indent="-261938" defTabSz="825500" eaLnBrk="0" hangingPunct="0">
                <a:spcAft>
                  <a:spcPct val="50000"/>
                </a:spcAft>
                <a:buClr>
                  <a:srgbClr val="E00724"/>
                </a:buClr>
              </a:pPr>
              <a:r>
                <a:rPr lang="en-US" sz="3200">
                  <a:solidFill>
                    <a:srgbClr val="99FF99"/>
                  </a:solidFill>
                  <a:latin typeface="Georgia" pitchFamily="18" charset="0"/>
                </a:rPr>
                <a:t>Непрерывность</a:t>
              </a:r>
            </a:p>
          </p:txBody>
        </p:sp>
      </p:grpSp>
      <p:sp>
        <p:nvSpPr>
          <p:cNvPr id="331798" name="AutoShape 22"/>
          <p:cNvSpPr>
            <a:spLocks noChangeArrowheads="1"/>
          </p:cNvSpPr>
          <p:nvPr/>
        </p:nvSpPr>
        <p:spPr bwMode="auto">
          <a:xfrm>
            <a:off x="381000" y="533400"/>
            <a:ext cx="8439150" cy="1524000"/>
          </a:xfrm>
          <a:prstGeom prst="downArrowCallout">
            <a:avLst>
              <a:gd name="adj1" fmla="val 138438"/>
              <a:gd name="adj2" fmla="val 136156"/>
              <a:gd name="adj3" fmla="val 30625"/>
              <a:gd name="adj4" fmla="val 47292"/>
            </a:avLst>
          </a:prstGeom>
          <a:solidFill>
            <a:srgbClr val="3333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lvl="1" eaLnBrk="0" hangingPunct="0">
              <a:lnSpc>
                <a:spcPct val="115000"/>
              </a:lnSpc>
              <a:buClr>
                <a:srgbClr val="E00724"/>
              </a:buClr>
            </a:pPr>
            <a:r>
              <a:rPr lang="en-US" sz="3200">
                <a:solidFill>
                  <a:srgbClr val="FFFF00"/>
                </a:solidFill>
                <a:latin typeface="Arial Narrow" pitchFamily="34" charset="0"/>
              </a:rPr>
              <a:t>ПЯТЬ КЛЮЧЕВЫХ АСПЕКТОВ УСПЕШНОЙ СЛР</a:t>
            </a:r>
            <a:endParaRPr lang="ru-RU" sz="3200">
              <a:solidFill>
                <a:srgbClr val="FFFF00"/>
              </a:solidFill>
              <a:latin typeface="Arial Narrow" pitchFamily="34" charset="0"/>
            </a:endParaRPr>
          </a:p>
        </p:txBody>
      </p:sp>
      <p:pic>
        <p:nvPicPr>
          <p:cNvPr id="331789" name="Picture 13" descr="pe0410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86200"/>
            <a:ext cx="2360613" cy="223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61292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Обструкция дыхательных путей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5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4572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Обструкция </a:t>
            </a:r>
            <a:r>
              <a:rPr lang="ru-RU" sz="3200" b="1" dirty="0">
                <a:latin typeface="Comic Sans MS" pitchFamily="66" charset="0"/>
              </a:rPr>
              <a:t>дыхательных путей инородными телами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14282" y="1989138"/>
            <a:ext cx="42132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Обструкция</a:t>
            </a:r>
            <a:r>
              <a:rPr lang="ru-RU" sz="2400" b="1" i="1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дыхательных </a:t>
            </a:r>
            <a:r>
              <a:rPr lang="ru-RU" sz="2400" b="1" dirty="0">
                <a:latin typeface="Comic Sans MS" pitchFamily="66" charset="0"/>
              </a:rPr>
              <a:t>путей  - 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это попадание инородного тела в дыхательные пути, препятствующее дыханию и способное вызвать смерть от удушья - асфиксии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3" b="7955"/>
          <a:stretch/>
        </p:blipFill>
        <p:spPr>
          <a:xfrm>
            <a:off x="4724400" y="3429000"/>
            <a:ext cx="3685309" cy="2805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0" y="228600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ru-RU" sz="2800" b="1" u="sng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Причины механической асфиксии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1. Запавший язык у пострадавшего с отсутствующим сознанием; 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2. Инородные тела в верхних дыхательных путях: </a:t>
            </a:r>
          </a:p>
          <a:p>
            <a:pPr lvl="1">
              <a:buFontTx/>
              <a:buBlip>
                <a:blip r:embed="rId2"/>
              </a:buBlip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Попытки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проглотить большие куски плохо прожеванной пищи (мясо - наиболее частая причина удушья);</a:t>
            </a:r>
          </a:p>
          <a:p>
            <a:pPr lvl="1">
              <a:buFontTx/>
              <a:buBlip>
                <a:blip r:embed="rId2"/>
              </a:buBlip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Скользящие 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зубные протезы.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3. Содержимое желудка, блокирующее дыхание  при рвоте;</a:t>
            </a:r>
          </a:p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4. Сгустки крови, которые могут быть в результате травм лица или головы.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428625" y="404813"/>
            <a:ext cx="8715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Инородное 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тело в верхних  дыхательных путях может вызвать  </a:t>
            </a:r>
            <a:r>
              <a:rPr lang="ru-RU" sz="3200" b="1" u="sng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частичную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или </a:t>
            </a:r>
            <a:r>
              <a:rPr lang="ru-RU" sz="3200" b="1" u="sng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полную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 их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обструкцию: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214313" y="2071688"/>
            <a:ext cx="892968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ru-RU" sz="2400" dirty="0">
                <a:latin typeface="Comic Sans MS" pitchFamily="66" charset="0"/>
              </a:rPr>
              <a:t>	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1.</a:t>
            </a:r>
            <a:r>
              <a:rPr lang="ru-RU" sz="3600" b="1" u="sng" dirty="0">
                <a:solidFill>
                  <a:srgbClr val="FF0000"/>
                </a:solidFill>
                <a:latin typeface="Comic Sans MS" pitchFamily="66" charset="0"/>
              </a:rPr>
              <a:t>Частичная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</a:p>
          <a:p>
            <a:pPr marL="457200" indent="-457200" algn="just"/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  <a:p>
            <a:pPr marL="914400" lvl="1" indent="-457200" algn="just">
              <a:buBlip>
                <a:blip r:embed="rId2"/>
              </a:buBlip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может дышать</a:t>
            </a:r>
          </a:p>
          <a:p>
            <a:pPr marL="914400" lvl="1" indent="-457200" algn="just">
              <a:buBlip>
                <a:blip r:embed="rId2"/>
              </a:buBlip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дыхание сиплое или хриплое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 algn="just">
              <a:buFontTx/>
              <a:buBlip>
                <a:blip r:embed="rId2"/>
              </a:buBlip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пострадавший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может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кашлять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 algn="just"/>
            <a:r>
              <a:rPr lang="ru-RU" sz="3600" dirty="0"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eaking Heart Valve - InfoBarr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500724" cy="412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1295400"/>
            <a:ext cx="6045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Остановка кровообращения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11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228600" y="762000"/>
            <a:ext cx="8429653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ru-RU" sz="2400" dirty="0">
                <a:latin typeface="Comic Sans MS" pitchFamily="66" charset="0"/>
              </a:rPr>
              <a:t>		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2.</a:t>
            </a:r>
            <a:r>
              <a:rPr lang="ru-RU" sz="3600" b="1" u="sng" dirty="0">
                <a:solidFill>
                  <a:srgbClr val="FF0000"/>
                </a:solidFill>
                <a:latin typeface="Comic Sans MS" pitchFamily="66" charset="0"/>
              </a:rPr>
              <a:t>Полная</a:t>
            </a:r>
            <a:r>
              <a:rPr lang="ru-RU" sz="36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обструкция:</a:t>
            </a:r>
          </a:p>
          <a:p>
            <a:pPr marL="457200" indent="-457200" algn="just"/>
            <a:endParaRPr lang="ru-RU" sz="4000" dirty="0"/>
          </a:p>
          <a:p>
            <a:pPr marL="914400" lvl="1" indent="-457200">
              <a:buBlip>
                <a:blip r:embed="rId2"/>
              </a:buBlip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 дышит; 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не кашляет; 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>
              <a:buBlip>
                <a:blip r:embed="rId2"/>
              </a:buBlip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пострадавший не говорит; </a:t>
            </a:r>
          </a:p>
          <a:p>
            <a:pPr marL="914400" lvl="1" indent="-457200">
              <a:buFontTx/>
              <a:buBlip>
                <a:blip r:embed="rId2"/>
              </a:buBlip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хватает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себя руками за шею, у него выраженное двигательное возбуждение.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28624" y="1285875"/>
            <a:ext cx="378618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A.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Шаг первый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3600" dirty="0">
                <a:latin typeface="Comic Sans MS" pitchFamily="66" charset="0"/>
              </a:rPr>
              <a:t>Если пострадавший подавился, спросите, может ли он </a:t>
            </a:r>
            <a:r>
              <a:rPr lang="ru-RU" sz="3600" dirty="0" smtClean="0">
                <a:latin typeface="Comic Sans MS" pitchFamily="66" charset="0"/>
              </a:rPr>
              <a:t>говорить?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285875"/>
            <a:ext cx="446563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3500438" y="2286000"/>
            <a:ext cx="164306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395288" y="0"/>
            <a:ext cx="432911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>
              <a:latin typeface="Comic Sans MS" pitchFamily="66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Шаг второй</a:t>
            </a:r>
          </a:p>
          <a:p>
            <a:r>
              <a:rPr lang="ru-RU" sz="3600" dirty="0">
                <a:latin typeface="Comic Sans MS" pitchFamily="66" charset="0"/>
              </a:rPr>
              <a:t>Если пострадавший может говорить, значит у него еще проходимы дыхательные пути - поощрите его пытаться кашлять; 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820" y="1285875"/>
            <a:ext cx="413238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3810000" y="1676400"/>
            <a:ext cx="164306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381000" y="609600"/>
            <a:ext cx="432911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>
              <a:latin typeface="Comic Sans MS" pitchFamily="66" charset="0"/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B.  Шаг </a:t>
            </a:r>
            <a:r>
              <a:rPr lang="ru-RU" sz="3600" b="1" dirty="0">
                <a:solidFill>
                  <a:srgbClr val="FF0000"/>
                </a:solidFill>
                <a:latin typeface="Comic Sans MS" pitchFamily="66" charset="0"/>
              </a:rPr>
              <a:t>второй</a:t>
            </a:r>
          </a:p>
          <a:p>
            <a:r>
              <a:rPr lang="ru-RU" sz="3600" dirty="0" smtClean="0">
                <a:latin typeface="Comic Sans MS" pitchFamily="66" charset="0"/>
              </a:rPr>
              <a:t>Если он </a:t>
            </a:r>
            <a:r>
              <a:rPr lang="ru-RU" sz="3600" dirty="0">
                <a:latin typeface="Comic Sans MS" pitchFamily="66" charset="0"/>
              </a:rPr>
              <a:t>способен эффективно кашлять, не мешайте ему откашливать инородное тело</a:t>
            </a:r>
            <a:r>
              <a:rPr lang="ru-RU" sz="3600" dirty="0" smtClean="0">
                <a:latin typeface="Comic Sans MS" pitchFamily="66" charset="0"/>
              </a:rPr>
              <a:t>.</a:t>
            </a:r>
            <a:endParaRPr lang="ru-RU" sz="3600" dirty="0">
              <a:latin typeface="Comic Sans MS" pitchFamily="66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820" y="1285875"/>
            <a:ext cx="413238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3500438" y="2286000"/>
            <a:ext cx="164306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381000" y="609600"/>
            <a:ext cx="432911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dirty="0">
              <a:latin typeface="Comic Sans MS" pitchFamily="66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С.  Шаг третий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3200" dirty="0" smtClean="0">
                <a:latin typeface="Comic Sans MS" pitchFamily="66" charset="0"/>
              </a:rPr>
              <a:t>Если он не кашляет, </a:t>
            </a:r>
            <a:r>
              <a:rPr lang="ru-RU" sz="3200" dirty="0">
                <a:latin typeface="Comic Sans MS" pitchFamily="66" charset="0"/>
              </a:rPr>
              <a:t>не </a:t>
            </a:r>
            <a:r>
              <a:rPr lang="ru-RU" sz="3200" dirty="0" smtClean="0">
                <a:latin typeface="Comic Sans MS" pitchFamily="66" charset="0"/>
              </a:rPr>
              <a:t>дышит и не разговаривает – начинайте брюшные или грудные толчки.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820" y="1285875"/>
            <a:ext cx="413238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3500438" y="2286000"/>
            <a:ext cx="1643062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0042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92150"/>
            <a:ext cx="35671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68313" y="476250"/>
            <a:ext cx="47863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Шаг 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четвертый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3200" dirty="0" smtClean="0">
                <a:latin typeface="Comic Sans MS" pitchFamily="66" charset="0"/>
              </a:rPr>
              <a:t>Если пострадавший потерял сознание - прислушайтесь</a:t>
            </a:r>
            <a:r>
              <a:rPr lang="ru-RU" sz="3200" dirty="0">
                <a:latin typeface="Comic Sans MS" pitchFamily="66" charset="0"/>
              </a:rPr>
              <a:t>, кашляет </a:t>
            </a:r>
            <a:r>
              <a:rPr lang="ru-RU" sz="3200" dirty="0" smtClean="0">
                <a:latin typeface="Comic Sans MS" pitchFamily="66" charset="0"/>
              </a:rPr>
              <a:t>ли пострадавший</a:t>
            </a:r>
            <a:r>
              <a:rPr lang="ru-RU" sz="3200" dirty="0">
                <a:latin typeface="Comic Sans MS" pitchFamily="66" charset="0"/>
              </a:rPr>
              <a:t>, </a:t>
            </a:r>
            <a:endParaRPr lang="ru-RU" sz="3200" dirty="0" smtClean="0">
              <a:latin typeface="Comic Sans MS" pitchFamily="66" charset="0"/>
            </a:endParaRPr>
          </a:p>
          <a:p>
            <a:r>
              <a:rPr lang="ru-RU" sz="3200" dirty="0" smtClean="0">
                <a:latin typeface="Comic Sans MS" pitchFamily="66" charset="0"/>
              </a:rPr>
              <a:t>дышит </a:t>
            </a:r>
            <a:r>
              <a:rPr lang="ru-RU" sz="3200" dirty="0">
                <a:latin typeface="Comic Sans MS" pitchFamily="66" charset="0"/>
              </a:rPr>
              <a:t>ли он. </a:t>
            </a:r>
            <a:endParaRPr lang="ru-RU" sz="3200" dirty="0" smtClean="0">
              <a:latin typeface="Comic Sans MS" pitchFamily="66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143375" y="2284714"/>
            <a:ext cx="1571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5862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692150"/>
            <a:ext cx="35671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468313" y="476250"/>
            <a:ext cx="47863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Шаг </a:t>
            </a:r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четвертий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3200" dirty="0" smtClean="0">
                <a:latin typeface="Comic Sans MS" pitchFamily="66" charset="0"/>
              </a:rPr>
              <a:t>Если </a:t>
            </a:r>
            <a:r>
              <a:rPr lang="ru-RU" sz="3200" dirty="0">
                <a:latin typeface="Comic Sans MS" pitchFamily="66" charset="0"/>
              </a:rPr>
              <a:t>дыхание слабое или отсутствует, 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вызовите скорую 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медицинскую </a:t>
            </a:r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помощь </a:t>
            </a:r>
            <a:r>
              <a:rPr lang="ru-RU" sz="3200" dirty="0">
                <a:latin typeface="Comic Sans MS" pitchFamily="66" charset="0"/>
              </a:rPr>
              <a:t>и немедленно начните </a:t>
            </a:r>
            <a:r>
              <a:rPr lang="ru-RU" sz="3200" dirty="0" smtClean="0">
                <a:latin typeface="Comic Sans MS" pitchFamily="66" charset="0"/>
              </a:rPr>
              <a:t>грудные </a:t>
            </a:r>
            <a:r>
              <a:rPr lang="ru-RU" sz="3200" dirty="0">
                <a:latin typeface="Comic Sans MS" pitchFamily="66" charset="0"/>
              </a:rPr>
              <a:t>или </a:t>
            </a:r>
            <a:r>
              <a:rPr lang="ru-RU" sz="3200" dirty="0" smtClean="0">
                <a:latin typeface="Comic Sans MS" pitchFamily="66" charset="0"/>
              </a:rPr>
              <a:t>брюшные </a:t>
            </a:r>
            <a:r>
              <a:rPr lang="ru-RU" sz="3200" dirty="0">
                <a:latin typeface="Comic Sans MS" pitchFamily="66" charset="0"/>
              </a:rPr>
              <a:t>толчки.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43375" y="1857375"/>
            <a:ext cx="1571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22974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533400"/>
            <a:ext cx="875033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Ручной толчок  руками, расположенными между талией и грудной клеткой называют </a:t>
            </a:r>
            <a:r>
              <a:rPr lang="ru-RU" sz="3200" b="1" u="sng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брюшным </a:t>
            </a:r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толчком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или приемом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Хаймлиха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(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Heimlich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).</a:t>
            </a:r>
          </a:p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Толчок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в грудь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(руки расположены в середине грудины), применяется только у пациенток в поздних сроках беременности, у очень тучных пострадавших, у детей до 5 лет и у пострадавших с ранениями живота.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228600" y="381000"/>
            <a:ext cx="8605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Comic Sans MS" pitchFamily="66" charset="0"/>
              </a:rPr>
              <a:t>БРЮШНЫЕ ТОЛЧКИ применяют, используя следующий порядок действий: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381000" y="1447800"/>
            <a:ext cx="48625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2400" dirty="0" smtClean="0">
                <a:latin typeface="Comic Sans MS" pitchFamily="66" charset="0"/>
              </a:rPr>
              <a:t> Поддержать </a:t>
            </a:r>
            <a:r>
              <a:rPr lang="ru-RU" sz="2400" dirty="0">
                <a:latin typeface="Comic Sans MS" pitchFamily="66" charset="0"/>
              </a:rPr>
              <a:t>пострадавшего и охватить руками его талию. </a:t>
            </a:r>
          </a:p>
          <a:p>
            <a:pPr>
              <a:buFontTx/>
              <a:buBlip>
                <a:blip r:embed="rId2"/>
              </a:buBlip>
            </a:pPr>
            <a:r>
              <a:rPr lang="ru-RU" sz="2400" dirty="0" smtClean="0">
                <a:latin typeface="Comic Sans MS" pitchFamily="66" charset="0"/>
              </a:rPr>
              <a:t> Сжать </a:t>
            </a:r>
            <a:r>
              <a:rPr lang="ru-RU" sz="2400" dirty="0">
                <a:latin typeface="Comic Sans MS" pitchFamily="66" charset="0"/>
              </a:rPr>
              <a:t>одну руку в кулак, и обхватить этот кулак другой рукой. </a:t>
            </a:r>
            <a:endParaRPr lang="ru-RU" sz="2400" dirty="0" smtClean="0"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400" dirty="0" smtClean="0">
                <a:latin typeface="Comic Sans MS" pitchFamily="66" charset="0"/>
              </a:rPr>
              <a:t> Сторона </a:t>
            </a:r>
            <a:r>
              <a:rPr lang="ru-RU" sz="2400" dirty="0">
                <a:latin typeface="Comic Sans MS" pitchFamily="66" charset="0"/>
              </a:rPr>
              <a:t>большого пальца вашего кулака должна быть прижата к животу пострадавшего в средней линии и чуть выше пупка, но значительно ниже конца грудины.</a:t>
            </a:r>
          </a:p>
        </p:txBody>
      </p:sp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060575"/>
            <a:ext cx="352901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990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Comic Sans MS" pitchFamily="66" charset="0"/>
              </a:rPr>
              <a:t>Если пострадавший стоит:</a:t>
            </a:r>
            <a:endParaRPr lang="ru-RU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14208"/>
            <a:ext cx="3249975" cy="344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9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0" y="260350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Причиной внезапной смерти чаще является фибрилляция желудочков – 75-80%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 algn="just"/>
            <a:endParaRPr lang="ru-RU" sz="3200" b="1" dirty="0">
              <a:solidFill>
                <a:srgbClr val="FFFFFF"/>
              </a:solidFill>
            </a:endParaRPr>
          </a:p>
          <a:p>
            <a:pPr algn="just"/>
            <a:endParaRPr lang="ru-RU" sz="3200" b="1" dirty="0"/>
          </a:p>
          <a:p>
            <a:pPr algn="just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Остановка кровообращения обычно случается: 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  дома (2/3 случаев), 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  у мужчин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старше 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50 лет (3/4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случаев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)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  в течение дня (8-18 часов), </a:t>
            </a:r>
          </a:p>
          <a:p>
            <a:pPr>
              <a:buFontTx/>
              <a:buBlip>
                <a:blip r:embed="rId2"/>
              </a:buBlip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  в присутствии свидетелей (2/3 случаев).</a:t>
            </a:r>
          </a:p>
        </p:txBody>
      </p:sp>
      <p:pic>
        <p:nvPicPr>
          <p:cNvPr id="4102" name="Picture 19" descr="VF1"/>
          <p:cNvPicPr>
            <a:picLocks noChangeAspect="1" noChangeArrowheads="1" noCrop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411413" y="1268413"/>
            <a:ext cx="445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142875" y="2000250"/>
            <a:ext cx="52149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2400" dirty="0" smtClean="0">
                <a:latin typeface="Comic Sans MS" pitchFamily="66" charset="0"/>
              </a:rPr>
              <a:t> Сильно </a:t>
            </a:r>
            <a:r>
              <a:rPr lang="ru-RU" sz="2400" dirty="0">
                <a:latin typeface="Comic Sans MS" pitchFamily="66" charset="0"/>
              </a:rPr>
              <a:t>сдавить живот в направлении «на себя и вверх» и быстро ослабить руки.</a:t>
            </a:r>
          </a:p>
          <a:p>
            <a:endParaRPr lang="ru-RU" sz="2400" dirty="0"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400" dirty="0" smtClean="0">
                <a:latin typeface="Comic Sans MS" pitchFamily="66" charset="0"/>
              </a:rPr>
              <a:t> Каждый </a:t>
            </a:r>
            <a:r>
              <a:rPr lang="ru-RU" sz="2400" dirty="0">
                <a:latin typeface="Comic Sans MS" pitchFamily="66" charset="0"/>
              </a:rPr>
              <a:t>толчок должен быть раздельным от другого, сильным и резким.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6063" y="2071688"/>
            <a:ext cx="352901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0" y="381000"/>
            <a:ext cx="88582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Comic Sans MS" pitchFamily="66" charset="0"/>
              </a:rPr>
              <a:t>Применение ГРУДНОГО </a:t>
            </a:r>
            <a:r>
              <a:rPr lang="ru-RU" sz="2400" b="1" dirty="0" smtClean="0">
                <a:latin typeface="Comic Sans MS" pitchFamily="66" charset="0"/>
              </a:rPr>
              <a:t>СДАВЛЕНИЯ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(у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беременных, у очень тучных пострадавших, у детей до 5 лет и у пострадавших с ранениями живота)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42875" y="1643063"/>
            <a:ext cx="48863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400" dirty="0">
                <a:latin typeface="Comic Sans MS" pitchFamily="66" charset="0"/>
              </a:rPr>
              <a:t>Поддержать пострадавшего сзади и, просунув руки подмышки, охватить руками его грудь.</a:t>
            </a:r>
          </a:p>
          <a:p>
            <a:pPr algn="just"/>
            <a:endParaRPr lang="ru-RU" sz="2400" dirty="0"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400" dirty="0">
                <a:latin typeface="Comic Sans MS" pitchFamily="66" charset="0"/>
              </a:rPr>
              <a:t> Одну руку сжать в кулак и разместить сторону большого пальца кулака в середине грудины (избегая толчка в область конца  грудины и краев ребер).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5088" y="1785938"/>
            <a:ext cx="359568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7"/>
          <p:cNvSpPr txBox="1">
            <a:spLocks noChangeArrowheads="1"/>
          </p:cNvSpPr>
          <p:nvPr/>
        </p:nvSpPr>
        <p:spPr bwMode="auto">
          <a:xfrm>
            <a:off x="142875" y="1643063"/>
            <a:ext cx="50006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ru-RU" sz="2400" dirty="0" smtClean="0">
                <a:latin typeface="Comic Sans MS" pitchFamily="66" charset="0"/>
              </a:rPr>
              <a:t> Охватить </a:t>
            </a:r>
            <a:r>
              <a:rPr lang="ru-RU" sz="2400" dirty="0">
                <a:latin typeface="Comic Sans MS" pitchFamily="66" charset="0"/>
              </a:rPr>
              <a:t>кулак другой рукой и выполнять </a:t>
            </a:r>
            <a:r>
              <a:rPr lang="ru-RU" sz="2400" dirty="0" smtClean="0">
                <a:latin typeface="Comic Sans MS" pitchFamily="66" charset="0"/>
              </a:rPr>
              <a:t>толчки.</a:t>
            </a:r>
          </a:p>
          <a:p>
            <a:pPr>
              <a:buFontTx/>
              <a:buBlip>
                <a:blip r:embed="rId2"/>
              </a:buBlip>
            </a:pPr>
            <a:endParaRPr lang="ru-RU" sz="2400" dirty="0"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400" dirty="0" smtClean="0">
                <a:latin typeface="Comic Sans MS" pitchFamily="66" charset="0"/>
              </a:rPr>
              <a:t> Каждый </a:t>
            </a:r>
            <a:r>
              <a:rPr lang="ru-RU" sz="2400" dirty="0">
                <a:latin typeface="Comic Sans MS" pitchFamily="66" charset="0"/>
              </a:rPr>
              <a:t>толчок нужно выполнять </a:t>
            </a:r>
            <a:r>
              <a:rPr lang="ru-RU" sz="2400" dirty="0" err="1">
                <a:latin typeface="Comic Sans MS" pitchFamily="66" charset="0"/>
              </a:rPr>
              <a:t>нерезко</a:t>
            </a:r>
            <a:r>
              <a:rPr lang="ru-RU" sz="2400" dirty="0">
                <a:latin typeface="Comic Sans MS" pitchFamily="66" charset="0"/>
              </a:rPr>
              <a:t> (травма ребер), четко, и уверенно.</a:t>
            </a:r>
          </a:p>
          <a:p>
            <a:endParaRPr lang="ru-RU" sz="2400" dirty="0">
              <a:latin typeface="Comic Sans MS" pitchFamily="66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ru-RU" sz="2400" dirty="0">
                <a:latin typeface="Comic Sans MS" pitchFamily="66" charset="0"/>
              </a:rPr>
              <a:t> Толчки в грудь выполняют,  пока </a:t>
            </a:r>
            <a:r>
              <a:rPr lang="ru-RU" sz="2400" dirty="0" smtClean="0">
                <a:latin typeface="Comic Sans MS" pitchFamily="66" charset="0"/>
              </a:rPr>
              <a:t>пострадавший </a:t>
            </a:r>
            <a:r>
              <a:rPr lang="ru-RU" sz="2400" dirty="0">
                <a:latin typeface="Comic Sans MS" pitchFamily="66" charset="0"/>
              </a:rPr>
              <a:t>не начнет кашлять сам.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5088" y="1785938"/>
            <a:ext cx="359568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03350" y="2924175"/>
            <a:ext cx="6088840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5844" name="TextBox 8"/>
          <p:cNvSpPr txBox="1">
            <a:spLocks noChangeArrowheads="1"/>
          </p:cNvSpPr>
          <p:nvPr/>
        </p:nvSpPr>
        <p:spPr bwMode="auto">
          <a:xfrm>
            <a:off x="533400" y="1219200"/>
            <a:ext cx="82089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atin typeface="Comic Sans MS" pitchFamily="66" charset="0"/>
              </a:rPr>
              <a:t>1.</a:t>
            </a:r>
            <a:r>
              <a:rPr lang="ru-RU" sz="3200" dirty="0">
                <a:latin typeface="Comic Sans MS" pitchFamily="66" charset="0"/>
              </a:rPr>
              <a:t> Встаньте на колени рядом с бедром пострадавшего или сядьте верхом на его бедра.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609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Comic Sans MS" pitchFamily="66" charset="0"/>
              </a:rPr>
              <a:t>Если пострадавший лежит:</a:t>
            </a:r>
            <a:endParaRPr lang="ru-RU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86200"/>
            <a:ext cx="42571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228600" y="228600"/>
            <a:ext cx="86693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omic Sans MS" pitchFamily="66" charset="0"/>
              </a:rPr>
              <a:t>2.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Разместите основание ладони одной руки на животе пострадавшего (по средней линии чуть выше пупка, но значительно ниже конца грудины). </a:t>
            </a:r>
            <a:endParaRPr lang="ru-RU" sz="2400" b="1" dirty="0" smtClean="0">
              <a:latin typeface="Comic Sans MS" pitchFamily="66" charset="0"/>
            </a:endParaRPr>
          </a:p>
          <a:p>
            <a:pPr algn="just"/>
            <a:r>
              <a:rPr lang="ru-RU" sz="2400" b="1" dirty="0" smtClean="0">
                <a:latin typeface="Comic Sans MS" pitchFamily="66" charset="0"/>
              </a:rPr>
              <a:t>Разместите </a:t>
            </a:r>
            <a:r>
              <a:rPr lang="ru-RU" sz="2400" b="1" dirty="0">
                <a:latin typeface="Comic Sans MS" pitchFamily="66" charset="0"/>
              </a:rPr>
              <a:t>вашу другую руку поверх первой. Направьте ваши пальцы к голове пострадавшего</a:t>
            </a:r>
            <a:r>
              <a:rPr lang="ru-RU" sz="2400" dirty="0">
                <a:latin typeface="Comic Sans MS" pitchFamily="66" charset="0"/>
              </a:rPr>
              <a:t>.</a:t>
            </a:r>
          </a:p>
          <a:p>
            <a:pPr algn="just"/>
            <a:endParaRPr lang="ru-RU" sz="2400" dirty="0">
              <a:latin typeface="Comic Sans MS" pitchFamily="66" charset="0"/>
            </a:endParaRPr>
          </a:p>
          <a:p>
            <a:pPr algn="just"/>
            <a:r>
              <a:rPr lang="ru-RU" sz="2400" b="1" dirty="0">
                <a:latin typeface="Comic Sans MS" pitchFamily="66" charset="0"/>
              </a:rPr>
              <a:t>3</a:t>
            </a:r>
            <a:r>
              <a:rPr lang="ru-RU" sz="2400" b="1" dirty="0" smtClean="0">
                <a:latin typeface="Comic Sans MS" pitchFamily="66" charset="0"/>
              </a:rPr>
              <a:t>. </a:t>
            </a:r>
            <a:r>
              <a:rPr lang="ru-RU" sz="2400" b="1" dirty="0">
                <a:latin typeface="Comic Sans MS" pitchFamily="66" charset="0"/>
              </a:rPr>
              <a:t>Проведите быстрые толчки «в живот - вверх» (под диафрагму). Вы можете использовать вес вашего тела для лучшего исполнения приема</a:t>
            </a:r>
            <a:r>
              <a:rPr lang="ru-RU" sz="2400" b="1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933825"/>
            <a:ext cx="39116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005263"/>
            <a:ext cx="38512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475673" y="0"/>
            <a:ext cx="80645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 dirty="0">
              <a:latin typeface="Comic Sans MS" pitchFamily="66" charset="0"/>
            </a:endParaRPr>
          </a:p>
          <a:p>
            <a:r>
              <a:rPr lang="ru-RU" sz="3600" dirty="0" smtClean="0">
                <a:latin typeface="Comic Sans MS" pitchFamily="66" charset="0"/>
              </a:rPr>
              <a:t>4.Повторяйте </a:t>
            </a:r>
            <a:r>
              <a:rPr lang="ru-RU" sz="3600" dirty="0">
                <a:latin typeface="Comic Sans MS" pitchFamily="66" charset="0"/>
              </a:rPr>
              <a:t>последовательность брюшных толчков, проверки полости рта пальцем, и искусственных вдохов пока инородное тело не будет удалено.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376362"/>
            <a:ext cx="61531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62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19200"/>
            <a:ext cx="5715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381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60"/>
          <a:stretch/>
        </p:blipFill>
        <p:spPr>
          <a:xfrm>
            <a:off x="550819" y="1447800"/>
            <a:ext cx="7990767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028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r="7158" b="6205"/>
          <a:stretch/>
        </p:blipFill>
        <p:spPr>
          <a:xfrm>
            <a:off x="1619250" y="1357745"/>
            <a:ext cx="5571259" cy="42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6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532924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Базисная СЛР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Оценка ситуации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Оценка сознания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Проходимость ДП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Оценка дыхания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Компрессии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+mj-lt"/>
              </a:rPr>
              <a:t>ИВЛ</a:t>
            </a:r>
            <a:endParaRPr lang="ru-RU" dirty="0">
              <a:latin typeface="+mj-lt"/>
            </a:endParaRPr>
          </a:p>
        </p:txBody>
      </p:sp>
      <p:pic>
        <p:nvPicPr>
          <p:cNvPr id="76802" name="Picture 2" descr="http://www.psychologos.ru/images/e/e6/Postoyanst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00108"/>
            <a:ext cx="3644757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32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4572000" cy="3286148"/>
          </a:xfrm>
        </p:spPr>
        <p:txBody>
          <a:bodyPr>
            <a:normAutofit/>
          </a:bodyPr>
          <a:lstStyle/>
          <a:p>
            <a:pPr algn="ctr">
              <a:spcBef>
                <a:spcPts val="2000"/>
              </a:spcBef>
              <a:buNone/>
            </a:pP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Спасибо!</a:t>
            </a:r>
          </a:p>
          <a:p>
            <a:pPr algn="ctr">
              <a:spcBef>
                <a:spcPts val="2000"/>
              </a:spcBef>
              <a:buNone/>
            </a:pP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Будьте здоровы!</a:t>
            </a:r>
          </a:p>
          <a:p>
            <a:pPr algn="ctr">
              <a:spcBef>
                <a:spcPts val="2000"/>
              </a:spcBef>
              <a:buNone/>
            </a:pPr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Чаще улыбайтесь!</a:t>
            </a:r>
            <a:endParaRPr lang="ru-RU" sz="4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Данные с диска С\Desktop\Разная всячина\Смешные фотки\x_19d40e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4305300" cy="575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3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72452" cy="1143000"/>
          </a:xfrm>
          <a:noFill/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1. Оценка ситуации</a:t>
            </a:r>
            <a:endParaRPr lang="en-US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428736"/>
            <a:ext cx="8501122" cy="264320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dirty="0" smtClean="0">
              <a:latin typeface="Univers (W1)" charset="0"/>
            </a:endParaRPr>
          </a:p>
          <a:p>
            <a:pPr algn="ctr" eaLnBrk="1" hangingPunct="1">
              <a:buFontTx/>
              <a:buNone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Убедитесь в собственной безопасности и безопасности  пострадавшего</a:t>
            </a:r>
            <a:endParaRPr lang="en-US" sz="3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5720" y="4429132"/>
            <a:ext cx="8572560" cy="207170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nivers (W1)" charset="0"/>
              <a:ea typeface="+mn-ea"/>
              <a:cs typeface="+mn-cs"/>
            </a:endParaRPr>
          </a:p>
          <a:p>
            <a:pPr marL="420624" marR="0" lvl="0" indent="-384048" algn="ctr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ru-RU" sz="3600" dirty="0" smtClean="0">
                <a:latin typeface="Calibri" pitchFamily="34" charset="0"/>
                <a:cs typeface="Calibri" pitchFamily="34" charset="0"/>
              </a:rPr>
              <a:t>Устраните любой риск для себя и пострадавшего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787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99274"/>
            <a:ext cx="8229600" cy="72547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Риски оказания первичной помощи</a:t>
            </a:r>
            <a:endParaRPr lang="en-GB" sz="3600" b="1" dirty="0" smtClean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1565102"/>
            <a:ext cx="3829048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/>
              <a:t>САМ ПОСТРАДАВШИЙ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273890"/>
            <a:ext cx="4213255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dirty="0" smtClean="0"/>
              <a:t>ОКРУЖАЮЩАЯ СРЕДА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2215125"/>
            <a:ext cx="4213255" cy="128588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уличное движение, электричество,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газ, вода, дым, огонь</a:t>
            </a:r>
            <a:endParaRPr lang="ru-RU" sz="2400" dirty="0"/>
          </a:p>
        </p:txBody>
      </p:sp>
      <p:pic>
        <p:nvPicPr>
          <p:cNvPr id="8194" name="Picture 2" descr="C:\Users\User\Desktop\Новый точечный рисунок (4)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958" y="4050138"/>
            <a:ext cx="6521378" cy="254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91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3290"/>
            <a:ext cx="4757742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2. Оценка сознания </a:t>
            </a:r>
            <a:endParaRPr lang="ru-RU" sz="4000" b="1" dirty="0">
              <a:solidFill>
                <a:srgbClr val="0000CC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7"/>
            <a:ext cx="4786346" cy="20002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ru-RU" sz="2800" dirty="0" smtClean="0"/>
              <a:t>Громкий вопрос</a:t>
            </a:r>
          </a:p>
          <a:p>
            <a:pPr>
              <a:lnSpc>
                <a:spcPct val="120000"/>
              </a:lnSpc>
            </a:pPr>
            <a:r>
              <a:rPr lang="ru-RU" sz="2800" dirty="0" smtClean="0"/>
              <a:t>Оценка движений</a:t>
            </a:r>
          </a:p>
          <a:p>
            <a:pPr>
              <a:lnSpc>
                <a:spcPct val="120000"/>
              </a:lnSpc>
            </a:pPr>
            <a:r>
              <a:rPr lang="ru-RU" sz="2800" dirty="0" smtClean="0"/>
              <a:t>Оценка болевых ощущений</a:t>
            </a:r>
            <a:endParaRPr lang="ru-RU" sz="2800" dirty="0"/>
          </a:p>
        </p:txBody>
      </p:sp>
      <p:pic>
        <p:nvPicPr>
          <p:cNvPr id="4" name="Picture 13" descr="DPP_188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357166"/>
            <a:ext cx="3100400" cy="3843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214282" y="4500570"/>
            <a:ext cx="8643998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Мягко потрясите за плечи и громко спросите: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 вами все в порядке?»</a:t>
            </a: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214282" y="5857892"/>
            <a:ext cx="8643998" cy="7858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Зовите на помощь!</a:t>
            </a:r>
          </a:p>
        </p:txBody>
      </p:sp>
    </p:spTree>
    <p:extLst>
      <p:ext uri="{BB962C8B-B14F-4D97-AF65-F5344CB8AC3E}">
        <p14:creationId xmlns:p14="http://schemas.microsoft.com/office/powerpoint/2010/main" val="14270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0" descr="Adult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636838"/>
            <a:ext cx="3810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9" descr="Adult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3810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1403350" y="441325"/>
            <a:ext cx="5259388" cy="466725"/>
          </a:xfrm>
          <a:prstGeom prst="rect">
            <a:avLst/>
          </a:prstGeom>
          <a:solidFill>
            <a:srgbClr val="EAEAE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Встряхнуть за плечи и окликнуть</a:t>
            </a:r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1362075" y="5661025"/>
            <a:ext cx="5297488" cy="466725"/>
          </a:xfrm>
          <a:prstGeom prst="rect">
            <a:avLst/>
          </a:prstGeom>
          <a:solidFill>
            <a:srgbClr val="EAEAE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Привлечь внимание окружающих</a:t>
            </a:r>
          </a:p>
        </p:txBody>
      </p:sp>
      <p:sp>
        <p:nvSpPr>
          <p:cNvPr id="10249" name="AutoShape 14"/>
          <p:cNvSpPr>
            <a:spLocks noChangeArrowheads="1"/>
          </p:cNvSpPr>
          <p:nvPr/>
        </p:nvSpPr>
        <p:spPr bwMode="auto">
          <a:xfrm>
            <a:off x="3276600" y="2133600"/>
            <a:ext cx="4175125" cy="647700"/>
          </a:xfrm>
          <a:prstGeom prst="wedgeEllipseCallout">
            <a:avLst>
              <a:gd name="adj1" fmla="val -54523"/>
              <a:gd name="adj2" fmla="val -10686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/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3903663" y="2224088"/>
            <a:ext cx="1834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Что с Вами?</a:t>
            </a:r>
          </a:p>
        </p:txBody>
      </p:sp>
      <p:sp>
        <p:nvSpPr>
          <p:cNvPr id="10251" name="AutoShape 16"/>
          <p:cNvSpPr>
            <a:spLocks noChangeArrowheads="1"/>
          </p:cNvSpPr>
          <p:nvPr/>
        </p:nvSpPr>
        <p:spPr bwMode="auto">
          <a:xfrm>
            <a:off x="3563938" y="4365625"/>
            <a:ext cx="2879725" cy="576263"/>
          </a:xfrm>
          <a:prstGeom prst="wedgeEllipseCallout">
            <a:avLst>
              <a:gd name="adj1" fmla="val 90296"/>
              <a:gd name="adj2" fmla="val -16156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/>
          </a:p>
        </p:txBody>
      </p:sp>
      <p:sp>
        <p:nvSpPr>
          <p:cNvPr id="10252" name="Text Box 17"/>
          <p:cNvSpPr txBox="1">
            <a:spLocks noChangeArrowheads="1"/>
          </p:cNvSpPr>
          <p:nvPr/>
        </p:nvSpPr>
        <p:spPr bwMode="auto">
          <a:xfrm>
            <a:off x="4202113" y="4411663"/>
            <a:ext cx="1185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Сюда!!!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632</TotalTime>
  <Words>1000</Words>
  <Application>Microsoft Office PowerPoint</Application>
  <PresentationFormat>Экран (4:3)</PresentationFormat>
  <Paragraphs>176</Paragraphs>
  <Slides>50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Поток</vt:lpstr>
      <vt:lpstr>ПЕРВАЯ ПОМОЩЬ</vt:lpstr>
      <vt:lpstr>Опасность!</vt:lpstr>
      <vt:lpstr>Презентация PowerPoint</vt:lpstr>
      <vt:lpstr>Презентация PowerPoint</vt:lpstr>
      <vt:lpstr>Базисная СЛР</vt:lpstr>
      <vt:lpstr>1. Оценка ситуации</vt:lpstr>
      <vt:lpstr>Риски оказания первичной помощи</vt:lpstr>
      <vt:lpstr>2. Оценка сознания </vt:lpstr>
      <vt:lpstr>Презентация PowerPoint</vt:lpstr>
      <vt:lpstr>3. Открыть дыхательные пути</vt:lpstr>
      <vt:lpstr>3. Открыть дыхательные пути. Запрокидывание головы.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Прекращение эффективной СЛР</vt:lpstr>
      <vt:lpstr>Презентация PowerPoint</vt:lpstr>
      <vt:lpstr>Обструкция дыхательных путей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ПОМОЩЬ</dc:title>
  <dc:creator>Андрей</dc:creator>
  <cp:lastModifiedBy>Маьузов </cp:lastModifiedBy>
  <cp:revision>62</cp:revision>
  <dcterms:created xsi:type="dcterms:W3CDTF">2014-10-18T03:31:23Z</dcterms:created>
  <dcterms:modified xsi:type="dcterms:W3CDTF">2017-03-23T04:56:35Z</dcterms:modified>
</cp:coreProperties>
</file>